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9" r:id="rId2"/>
    <p:sldId id="310" r:id="rId3"/>
    <p:sldId id="311" r:id="rId4"/>
    <p:sldId id="301" r:id="rId5"/>
    <p:sldId id="312" r:id="rId6"/>
    <p:sldId id="313" r:id="rId7"/>
    <p:sldId id="314" r:id="rId8"/>
    <p:sldId id="315" r:id="rId9"/>
    <p:sldId id="316" r:id="rId10"/>
    <p:sldId id="317" r:id="rId11"/>
    <p:sldId id="318" r:id="rId12"/>
    <p:sldId id="319" r:id="rId13"/>
    <p:sldId id="321" r:id="rId14"/>
    <p:sldId id="322"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sorterViewPr>
    <p:cViewPr>
      <p:scale>
        <a:sx n="100" d="100"/>
        <a:sy n="100" d="100"/>
      </p:scale>
      <p:origin x="0" y="-822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01EC4BD-C0B3-498A-9E20-2DE7ABD7E91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4088928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198503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70988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01EC4BD-C0B3-498A-9E20-2DE7ABD7E91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2649936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01EC4BD-C0B3-498A-9E20-2DE7ABD7E919}" type="datetimeFigureOut">
              <a:rPr lang="en-US" smtClean="0"/>
              <a:t>9/28/2023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690677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1EC4BD-C0B3-498A-9E20-2DE7ABD7E91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396206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1EC4BD-C0B3-498A-9E20-2DE7ABD7E919}" type="datetimeFigureOut">
              <a:rPr lang="en-US" smtClean="0"/>
              <a:t>9/28/2023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4227981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1EC4BD-C0B3-498A-9E20-2DE7ABD7E919}" type="datetimeFigureOut">
              <a:rPr lang="en-US" smtClean="0"/>
              <a:t>9/28/2023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4265898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1EC4BD-C0B3-498A-9E20-2DE7ABD7E919}" type="datetimeFigureOut">
              <a:rPr lang="en-US" smtClean="0"/>
              <a:t>9/28/2023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1840278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1EC4BD-C0B3-498A-9E20-2DE7ABD7E91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3293380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1EC4BD-C0B3-498A-9E20-2DE7ABD7E919}" type="datetimeFigureOut">
              <a:rPr lang="en-US" smtClean="0"/>
              <a:t>9/28/2023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63412C-0666-419F-986A-42CB326471B5}" type="slidenum">
              <a:rPr lang="en-US" smtClean="0"/>
              <a:t>‹#›</a:t>
            </a:fld>
            <a:endParaRPr lang="en-US"/>
          </a:p>
        </p:txBody>
      </p:sp>
    </p:spTree>
    <p:extLst>
      <p:ext uri="{BB962C8B-B14F-4D97-AF65-F5344CB8AC3E}">
        <p14:creationId xmlns:p14="http://schemas.microsoft.com/office/powerpoint/2010/main" val="295154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1EC4BD-C0B3-498A-9E20-2DE7ABD7E919}" type="datetimeFigureOut">
              <a:rPr lang="en-US" smtClean="0"/>
              <a:t>9/28/2023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3412C-0666-419F-986A-42CB326471B5}" type="slidenum">
              <a:rPr lang="en-US" smtClean="0"/>
              <a:t>‹#›</a:t>
            </a:fld>
            <a:endParaRPr lang="en-US"/>
          </a:p>
        </p:txBody>
      </p:sp>
    </p:spTree>
    <p:extLst>
      <p:ext uri="{BB962C8B-B14F-4D97-AF65-F5344CB8AC3E}">
        <p14:creationId xmlns:p14="http://schemas.microsoft.com/office/powerpoint/2010/main" val="2429166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121475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2192470"/>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3311189"/>
            <a:ext cx="6624736" cy="954107"/>
          </a:xfrm>
          <a:prstGeom prst="rect">
            <a:avLst/>
          </a:prstGeom>
          <a:noFill/>
        </p:spPr>
        <p:txBody>
          <a:bodyPr wrap="square" rtlCol="0">
            <a:spAutoFit/>
          </a:bodyPr>
          <a:lstStyle/>
          <a:p>
            <a:r>
              <a:rPr lang="en-US" sz="2800" b="1" dirty="0">
                <a:latin typeface="Arial" panose="020B0604020202020204" pitchFamily="34" charset="0"/>
                <a:cs typeface="Arial" panose="020B0604020202020204" pitchFamily="34" charset="0"/>
              </a:rPr>
              <a:t>Working practices of international organizations</a:t>
            </a:r>
            <a:endParaRPr lang="ru-RU" sz="4000" b="1" dirty="0">
              <a:latin typeface="Arial" panose="020B0604020202020204" pitchFamily="34" charset="0"/>
              <a:cs typeface="Arial" panose="020B0604020202020204" pitchFamily="34" charset="0"/>
            </a:endParaRPr>
          </a:p>
        </p:txBody>
      </p:sp>
      <p:sp>
        <p:nvSpPr>
          <p:cNvPr id="6" name="TextBox 5"/>
          <p:cNvSpPr txBox="1"/>
          <p:nvPr/>
        </p:nvSpPr>
        <p:spPr>
          <a:xfrm>
            <a:off x="2339752" y="4306797"/>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8" name="Рисунок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36394477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Peacekeeping </a:t>
            </a:r>
            <a:r>
              <a:rPr lang="en-US" b="1" dirty="0" smtClean="0"/>
              <a:t>operations</a:t>
            </a:r>
            <a:endParaRPr lang="ru-RU" dirty="0"/>
          </a:p>
        </p:txBody>
      </p:sp>
      <p:sp>
        <p:nvSpPr>
          <p:cNvPr id="3" name="Объект 2"/>
          <p:cNvSpPr>
            <a:spLocks noGrp="1"/>
          </p:cNvSpPr>
          <p:nvPr>
            <p:ph idx="1"/>
          </p:nvPr>
        </p:nvSpPr>
        <p:spPr/>
        <p:txBody>
          <a:bodyPr/>
          <a:lstStyle/>
          <a:p>
            <a:r>
              <a:rPr lang="en-US" dirty="0"/>
              <a:t>"to be the leading global environmental authority that sets the global environmental agenda, that promotes the coherent implementation of the environmental dimensions of sustainable development within the United Nations system and that serves as an authoritative advocate for the global environment"</a:t>
            </a:r>
            <a:endParaRPr lang="ru-RU" dirty="0"/>
          </a:p>
        </p:txBody>
      </p:sp>
    </p:spTree>
    <p:extLst>
      <p:ext uri="{BB962C8B-B14F-4D97-AF65-F5344CB8AC3E}">
        <p14:creationId xmlns:p14="http://schemas.microsoft.com/office/powerpoint/2010/main" val="3100827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Health and Medical </a:t>
            </a:r>
            <a:r>
              <a:rPr lang="en-US" b="1" dirty="0" smtClean="0"/>
              <a:t>Advancements</a:t>
            </a:r>
            <a:endParaRPr lang="ru-RU" dirty="0"/>
          </a:p>
        </p:txBody>
      </p:sp>
      <p:sp>
        <p:nvSpPr>
          <p:cNvPr id="3" name="Объект 2"/>
          <p:cNvSpPr>
            <a:spLocks noGrp="1"/>
          </p:cNvSpPr>
          <p:nvPr>
            <p:ph idx="1"/>
          </p:nvPr>
        </p:nvSpPr>
        <p:spPr/>
        <p:txBody>
          <a:bodyPr>
            <a:normAutofit fontScale="85000" lnSpcReduction="10000"/>
          </a:bodyPr>
          <a:lstStyle/>
          <a:p>
            <a:pPr marL="0" indent="0">
              <a:buNone/>
            </a:pPr>
            <a:r>
              <a:rPr lang="en-US" b="1" dirty="0"/>
              <a:t>Targets of </a:t>
            </a:r>
            <a:r>
              <a:rPr lang="en-US" b="1" dirty="0" err="1"/>
              <a:t>MDGs</a:t>
            </a:r>
            <a:r>
              <a:rPr lang="en-US" b="1" dirty="0"/>
              <a:t> Goal 7</a:t>
            </a:r>
          </a:p>
          <a:p>
            <a:r>
              <a:rPr lang="en-US" dirty="0" smtClean="0"/>
              <a:t>Integrate </a:t>
            </a:r>
            <a:r>
              <a:rPr lang="en-US" dirty="0"/>
              <a:t>the principles of sustainable development into country policies and </a:t>
            </a:r>
            <a:r>
              <a:rPr lang="en-US" dirty="0" err="1"/>
              <a:t>programmes</a:t>
            </a:r>
            <a:r>
              <a:rPr lang="en-US" dirty="0"/>
              <a:t> and reverse the loss of environmental resources </a:t>
            </a:r>
          </a:p>
          <a:p>
            <a:r>
              <a:rPr lang="en-US" dirty="0" smtClean="0"/>
              <a:t>Reduce </a:t>
            </a:r>
            <a:r>
              <a:rPr lang="en-US" dirty="0"/>
              <a:t>biodiversity loss, achieving, by 2010, a significant reduction in the rate of loss </a:t>
            </a:r>
          </a:p>
          <a:p>
            <a:r>
              <a:rPr lang="en-US" dirty="0" smtClean="0"/>
              <a:t>Halve</a:t>
            </a:r>
            <a:r>
              <a:rPr lang="en-US" dirty="0"/>
              <a:t>, by 2015, the proportion of the population without sustainable access to safe drinking water and basic sanitation </a:t>
            </a:r>
          </a:p>
          <a:p>
            <a:r>
              <a:rPr lang="en-US" dirty="0" smtClean="0"/>
              <a:t>Achieve</a:t>
            </a:r>
            <a:r>
              <a:rPr lang="en-US" dirty="0"/>
              <a:t>, by 2020, a significant improvement in the lives of at least 100 million slum dwellers </a:t>
            </a:r>
          </a:p>
          <a:p>
            <a:endParaRPr lang="ru-RU" dirty="0"/>
          </a:p>
        </p:txBody>
      </p:sp>
    </p:spTree>
    <p:extLst>
      <p:ext uri="{BB962C8B-B14F-4D97-AF65-F5344CB8AC3E}">
        <p14:creationId xmlns:p14="http://schemas.microsoft.com/office/powerpoint/2010/main" val="1095907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Health and Medical Advancements</a:t>
            </a:r>
            <a:endParaRPr lang="ru-RU" dirty="0"/>
          </a:p>
        </p:txBody>
      </p:sp>
      <p:sp>
        <p:nvSpPr>
          <p:cNvPr id="3" name="Объект 2"/>
          <p:cNvSpPr>
            <a:spLocks noGrp="1"/>
          </p:cNvSpPr>
          <p:nvPr>
            <p:ph idx="1"/>
          </p:nvPr>
        </p:nvSpPr>
        <p:spPr/>
        <p:txBody>
          <a:bodyPr/>
          <a:lstStyle/>
          <a:p>
            <a:r>
              <a:rPr lang="en-US" dirty="0"/>
              <a:t>One of the four main purposes of the UN is to help nations work together to improve the lives of poor people, to conquer hunger, disease and illiteracy, and to encourage respect for each other's rights and freedoms </a:t>
            </a:r>
            <a:endParaRPr lang="ru-RU" dirty="0"/>
          </a:p>
        </p:txBody>
      </p:sp>
    </p:spTree>
    <p:extLst>
      <p:ext uri="{BB962C8B-B14F-4D97-AF65-F5344CB8AC3E}">
        <p14:creationId xmlns:p14="http://schemas.microsoft.com/office/powerpoint/2010/main" val="730490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t>WHO's</a:t>
            </a:r>
            <a:r>
              <a:rPr lang="en-US" b="1" dirty="0"/>
              <a:t> WHO</a:t>
            </a:r>
          </a:p>
        </p:txBody>
      </p:sp>
      <p:sp>
        <p:nvSpPr>
          <p:cNvPr id="3" name="Объект 2"/>
          <p:cNvSpPr>
            <a:spLocks noGrp="1"/>
          </p:cNvSpPr>
          <p:nvPr>
            <p:ph idx="1"/>
          </p:nvPr>
        </p:nvSpPr>
        <p:spPr/>
        <p:txBody>
          <a:bodyPr>
            <a:normAutofit fontScale="92500" lnSpcReduction="10000"/>
          </a:bodyPr>
          <a:lstStyle/>
          <a:p>
            <a:r>
              <a:rPr lang="en-US" dirty="0"/>
              <a:t>Health-in-all-policies approach has been adopted</a:t>
            </a:r>
          </a:p>
          <a:p>
            <a:r>
              <a:rPr lang="en-US" dirty="0"/>
              <a:t>Health is determined by many variables making it necessary for other policies to keep health in mind. </a:t>
            </a:r>
          </a:p>
          <a:p>
            <a:r>
              <a:rPr lang="en-US" dirty="0"/>
              <a:t>Through the United Nations impact within global economies, peace and security, health and medical advances, the environment, and humanitarian efforts, the UN has created a large and positive impact in global order and organization. </a:t>
            </a:r>
          </a:p>
          <a:p>
            <a:endParaRPr lang="ru-RU" dirty="0"/>
          </a:p>
        </p:txBody>
      </p:sp>
    </p:spTree>
    <p:extLst>
      <p:ext uri="{BB962C8B-B14F-4D97-AF65-F5344CB8AC3E}">
        <p14:creationId xmlns:p14="http://schemas.microsoft.com/office/powerpoint/2010/main" val="3861531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err="1"/>
              <a:t>WHO's</a:t>
            </a:r>
            <a:r>
              <a:rPr lang="en-US" b="1" dirty="0"/>
              <a:t> WHO</a:t>
            </a:r>
            <a:endParaRPr lang="ru-RU" dirty="0"/>
          </a:p>
        </p:txBody>
      </p:sp>
      <p:sp>
        <p:nvSpPr>
          <p:cNvPr id="3" name="Объект 2"/>
          <p:cNvSpPr>
            <a:spLocks noGrp="1"/>
          </p:cNvSpPr>
          <p:nvPr>
            <p:ph idx="1"/>
          </p:nvPr>
        </p:nvSpPr>
        <p:spPr>
          <a:xfrm>
            <a:off x="304800" y="1143000"/>
            <a:ext cx="8610600" cy="4525963"/>
          </a:xfrm>
        </p:spPr>
        <p:txBody>
          <a:bodyPr>
            <a:noAutofit/>
          </a:bodyPr>
          <a:lstStyle/>
          <a:p>
            <a:r>
              <a:rPr lang="en-US" sz="2200" dirty="0"/>
              <a:t>More than 2.1 billion people have gained access to improved drinking water sources since 1990, exceeding the </a:t>
            </a:r>
            <a:r>
              <a:rPr lang="en-US" sz="2200" dirty="0" err="1"/>
              <a:t>MDG</a:t>
            </a:r>
            <a:r>
              <a:rPr lang="en-US" sz="2200" dirty="0"/>
              <a:t> target. </a:t>
            </a:r>
          </a:p>
          <a:p>
            <a:r>
              <a:rPr lang="en-US" sz="2200" dirty="0" smtClean="0"/>
              <a:t>While </a:t>
            </a:r>
            <a:r>
              <a:rPr lang="en-US" sz="2200" dirty="0"/>
              <a:t>almost 2 billion more people now have access to proper sanitation than in 1990, 2.5 billion still do not have access to toilets or latrines. </a:t>
            </a:r>
          </a:p>
          <a:p>
            <a:r>
              <a:rPr lang="en-US" sz="2200" dirty="0" smtClean="0"/>
              <a:t>An </a:t>
            </a:r>
            <a:r>
              <a:rPr lang="en-US" sz="2200" dirty="0"/>
              <a:t>estimated 863 million people reside in slums in developing countries. </a:t>
            </a:r>
          </a:p>
          <a:p>
            <a:r>
              <a:rPr lang="en-US" sz="2200" dirty="0" smtClean="0"/>
              <a:t>Global </a:t>
            </a:r>
            <a:r>
              <a:rPr lang="en-US" sz="2200" dirty="0"/>
              <a:t>carbon dioxide emissions have increased by more than 46 per cent since 1990. </a:t>
            </a:r>
          </a:p>
          <a:p>
            <a:r>
              <a:rPr lang="en-US" sz="2200" dirty="0" smtClean="0"/>
              <a:t>Nearly </a:t>
            </a:r>
            <a:r>
              <a:rPr lang="en-US" sz="2200" dirty="0"/>
              <a:t>one-third of marine fish stocks have been overexploited and the world’s fish- </a:t>
            </a:r>
            <a:r>
              <a:rPr lang="en-US" sz="2200" dirty="0" err="1"/>
              <a:t>eries</a:t>
            </a:r>
            <a:r>
              <a:rPr lang="en-US" sz="2200" dirty="0"/>
              <a:t> can no longer produce maximum sustainable yields. </a:t>
            </a:r>
          </a:p>
          <a:p>
            <a:r>
              <a:rPr lang="en-US" sz="2200" dirty="0" smtClean="0"/>
              <a:t>More </a:t>
            </a:r>
            <a:r>
              <a:rPr lang="en-US" sz="2200" dirty="0"/>
              <a:t>species are at risk of extinction despite an increase in protected areas. </a:t>
            </a:r>
          </a:p>
          <a:p>
            <a:r>
              <a:rPr lang="en-US" sz="2200" dirty="0" smtClean="0"/>
              <a:t>Forests</a:t>
            </a:r>
            <a:r>
              <a:rPr lang="en-US" sz="2200" dirty="0"/>
              <a:t>, particularly in South America and Africa, are disappearing at an alarming rate</a:t>
            </a:r>
            <a:r>
              <a:rPr lang="en-US" sz="2200" dirty="0" smtClean="0"/>
              <a:t>.</a:t>
            </a:r>
            <a:endParaRPr lang="en-US" sz="2200" dirty="0"/>
          </a:p>
        </p:txBody>
      </p:sp>
    </p:spTree>
    <p:extLst>
      <p:ext uri="{BB962C8B-B14F-4D97-AF65-F5344CB8AC3E}">
        <p14:creationId xmlns:p14="http://schemas.microsoft.com/office/powerpoint/2010/main" val="1780970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276982"/>
            <a:ext cx="6624736" cy="1077218"/>
          </a:xfrm>
          <a:prstGeom prst="rect">
            <a:avLst/>
          </a:prstGeom>
          <a:noFill/>
        </p:spPr>
        <p:txBody>
          <a:bodyPr wrap="square" rtlCol="0">
            <a:spAutoFit/>
          </a:bodyPr>
          <a:lstStyle/>
          <a:p>
            <a:r>
              <a:rPr lang="en-US" sz="3200" b="1" dirty="0">
                <a:latin typeface="Arial" panose="020B0604020202020204" pitchFamily="34" charset="0"/>
                <a:cs typeface="Arial" panose="020B0604020202020204" pitchFamily="34" charset="0"/>
              </a:rPr>
              <a:t>Working practices of international organizations</a:t>
            </a:r>
            <a:endParaRPr lang="ru-RU" sz="4400" b="1" dirty="0">
              <a:latin typeface="Arial" panose="020B0604020202020204" pitchFamily="34" charset="0"/>
              <a:cs typeface="Arial" panose="020B0604020202020204" pitchFamily="34" charset="0"/>
            </a:endParaRPr>
          </a:p>
        </p:txBody>
      </p:sp>
      <p:sp>
        <p:nvSpPr>
          <p:cNvPr id="6" name="TextBox 5"/>
          <p:cNvSpPr txBox="1"/>
          <p:nvPr/>
        </p:nvSpPr>
        <p:spPr>
          <a:xfrm>
            <a:off x="2051720" y="3624654"/>
            <a:ext cx="6863680" cy="1015663"/>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3</a:t>
            </a:r>
            <a:endParaRPr lang="ru-RU" sz="3200" b="1" dirty="0" smtClean="0">
              <a:solidFill>
                <a:srgbClr val="0070C0"/>
              </a:solidFill>
              <a:latin typeface="Arial" panose="020B0604020202020204" pitchFamily="34" charset="0"/>
            </a:endParaRPr>
          </a:p>
          <a:p>
            <a:r>
              <a:rPr lang="en-US" sz="2800" dirty="0"/>
              <a:t>UN role in shaping the world order. </a:t>
            </a:r>
            <a:endParaRPr lang="ru-RU" sz="8800" b="1" dirty="0">
              <a:solidFill>
                <a:srgbClr val="0070C0"/>
              </a:solidFill>
              <a:latin typeface="Arial" panose="020B0604020202020204" pitchFamily="34"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20657335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2057401"/>
            <a:ext cx="6563072" cy="3394472"/>
          </a:xfrm>
        </p:spPr>
        <p:txBody>
          <a:bodyPr>
            <a:normAutofit/>
          </a:bodyPr>
          <a:lstStyle/>
          <a:p>
            <a:pPr marL="514350" indent="-514350">
              <a:buAutoNum type="arabicPeriod"/>
            </a:pPr>
            <a:r>
              <a:rPr lang="en-US" b="1" dirty="0"/>
              <a:t>Peace and </a:t>
            </a:r>
            <a:r>
              <a:rPr lang="en-US" b="1" dirty="0" smtClean="0"/>
              <a:t>Security</a:t>
            </a:r>
          </a:p>
          <a:p>
            <a:pPr marL="514350" indent="-514350">
              <a:buAutoNum type="arabicPeriod"/>
            </a:pPr>
            <a:r>
              <a:rPr lang="en-US" b="1" dirty="0"/>
              <a:t>Health and Medical </a:t>
            </a:r>
            <a:r>
              <a:rPr lang="en-US" b="1" dirty="0" smtClean="0"/>
              <a:t>Advancements</a:t>
            </a:r>
          </a:p>
          <a:p>
            <a:pPr marL="514350" indent="-514350">
              <a:buAutoNum type="arabicPeriod"/>
            </a:pPr>
            <a:r>
              <a:rPr lang="en-US" b="1" dirty="0" err="1" smtClean="0"/>
              <a:t>WHO’s</a:t>
            </a:r>
            <a:r>
              <a:rPr lang="en-US" b="1" dirty="0" smtClean="0"/>
              <a:t> WHO</a:t>
            </a:r>
            <a:endParaRPr lang="en-US" b="1" dirty="0"/>
          </a:p>
        </p:txBody>
      </p:sp>
      <p:pic>
        <p:nvPicPr>
          <p:cNvPr id="4" name="Рисунок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9553" y="1249934"/>
            <a:ext cx="1214607" cy="1098947"/>
          </a:xfrm>
          <a:prstGeom prst="rect">
            <a:avLst/>
          </a:prstGeom>
        </p:spPr>
      </p:pic>
    </p:spTree>
    <p:extLst>
      <p:ext uri="{BB962C8B-B14F-4D97-AF65-F5344CB8AC3E}">
        <p14:creationId xmlns:p14="http://schemas.microsoft.com/office/powerpoint/2010/main" val="25606634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84EED769-386E-41B4-B0D3-F83C92D16E27}"/>
              </a:ext>
            </a:extLst>
          </p:cNvPr>
          <p:cNvSpPr>
            <a:spLocks noGrp="1"/>
          </p:cNvSpPr>
          <p:nvPr>
            <p:ph type="title"/>
          </p:nvPr>
        </p:nvSpPr>
        <p:spPr/>
        <p:txBody>
          <a:bodyPr>
            <a:normAutofit fontScale="90000"/>
          </a:bodyPr>
          <a:lstStyle/>
          <a:p>
            <a:r>
              <a:rPr lang="en-US" b="1" dirty="0"/>
              <a:t>Does the UN really improve/impact global order and organization?</a:t>
            </a:r>
          </a:p>
        </p:txBody>
      </p:sp>
      <p:sp>
        <p:nvSpPr>
          <p:cNvPr id="5" name="Объект 4">
            <a:extLst>
              <a:ext uri="{FF2B5EF4-FFF2-40B4-BE49-F238E27FC236}">
                <a16:creationId xmlns:a16="http://schemas.microsoft.com/office/drawing/2014/main" id="{E10E0637-8F1F-41D1-958A-342656A7325D}"/>
              </a:ext>
            </a:extLst>
          </p:cNvPr>
          <p:cNvSpPr>
            <a:spLocks noGrp="1"/>
          </p:cNvSpPr>
          <p:nvPr>
            <p:ph idx="1"/>
          </p:nvPr>
        </p:nvSpPr>
        <p:spPr/>
        <p:txBody>
          <a:bodyPr/>
          <a:lstStyle/>
          <a:p>
            <a:pPr marL="0" lvl="0" indent="0" algn="ctr">
              <a:buNone/>
              <a:defRPr/>
            </a:pPr>
            <a:r>
              <a:rPr lang="en-US" dirty="0"/>
              <a:t>Eventually, tensions emerged within various groups. In 1997, the need to "act coherently" was recognized by Secretary-General Kofi Annan who put out a call for "unity of purpose" through initiating a program for UN reform centered around "integration" between its humanitarian, peace-keeping and political structures</a:t>
            </a:r>
            <a:endParaRPr lang="ru-RU" dirty="0"/>
          </a:p>
        </p:txBody>
      </p:sp>
    </p:spTree>
    <p:extLst>
      <p:ext uri="{BB962C8B-B14F-4D97-AF65-F5344CB8AC3E}">
        <p14:creationId xmlns:p14="http://schemas.microsoft.com/office/powerpoint/2010/main" val="3193568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Peace and </a:t>
            </a:r>
            <a:r>
              <a:rPr lang="en-US" b="1" dirty="0" smtClean="0"/>
              <a:t>Security</a:t>
            </a:r>
            <a:endParaRPr lang="ru-RU" dirty="0"/>
          </a:p>
        </p:txBody>
      </p:sp>
      <p:sp>
        <p:nvSpPr>
          <p:cNvPr id="3" name="Объект 2"/>
          <p:cNvSpPr>
            <a:spLocks noGrp="1"/>
          </p:cNvSpPr>
          <p:nvPr>
            <p:ph idx="1"/>
          </p:nvPr>
        </p:nvSpPr>
        <p:spPr/>
        <p:txBody>
          <a:bodyPr>
            <a:normAutofit fontScale="85000" lnSpcReduction="20000"/>
          </a:bodyPr>
          <a:lstStyle/>
          <a:p>
            <a:r>
              <a:rPr lang="en-US" dirty="0"/>
              <a:t>Founded in 1945, the United Nations (UN) emerged from the Cold War in the early </a:t>
            </a:r>
            <a:r>
              <a:rPr lang="en-US" dirty="0" err="1"/>
              <a:t>1990s</a:t>
            </a:r>
            <a:r>
              <a:rPr lang="en-US" dirty="0"/>
              <a:t> as the key organization for preventing and resolving international conflicts. It assumed this role through wide engagement in conflict-affected countries characterized by humanitarian crises and large-scale violence against civilians</a:t>
            </a:r>
          </a:p>
          <a:p>
            <a:r>
              <a:rPr lang="en-US" dirty="0"/>
              <a:t>The Human Rights Council is an inter-governmental body within the United Nations system responsible for strengthening the promotion and protection of human rights around the globe and for addressing situations of human rights violations and make recommendations on </a:t>
            </a:r>
            <a:r>
              <a:rPr lang="en-US" dirty="0" smtClean="0"/>
              <a:t>them</a:t>
            </a:r>
            <a:endParaRPr lang="en-US" dirty="0"/>
          </a:p>
        </p:txBody>
      </p:sp>
    </p:spTree>
    <p:extLst>
      <p:ext uri="{BB962C8B-B14F-4D97-AF65-F5344CB8AC3E}">
        <p14:creationId xmlns:p14="http://schemas.microsoft.com/office/powerpoint/2010/main" val="236802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b="1" dirty="0"/>
              <a:t>General definition of </a:t>
            </a:r>
            <a:r>
              <a:rPr lang="en-US" b="1" dirty="0" smtClean="0"/>
              <a:t>peacekeeping</a:t>
            </a:r>
            <a:endParaRPr lang="ru-RU" dirty="0"/>
          </a:p>
        </p:txBody>
      </p:sp>
      <p:sp>
        <p:nvSpPr>
          <p:cNvPr id="3" name="Объект 2"/>
          <p:cNvSpPr>
            <a:spLocks noGrp="1"/>
          </p:cNvSpPr>
          <p:nvPr>
            <p:ph idx="1"/>
          </p:nvPr>
        </p:nvSpPr>
        <p:spPr/>
        <p:txBody>
          <a:bodyPr>
            <a:normAutofit/>
          </a:bodyPr>
          <a:lstStyle/>
          <a:p>
            <a:pPr marL="0" indent="0">
              <a:buNone/>
            </a:pPr>
            <a:r>
              <a:rPr lang="en-US" sz="4800" dirty="0"/>
              <a:t>Guided by three basic principles:</a:t>
            </a:r>
          </a:p>
          <a:p>
            <a:r>
              <a:rPr lang="en-US" sz="4800" dirty="0"/>
              <a:t>consent of the parties</a:t>
            </a:r>
          </a:p>
          <a:p>
            <a:r>
              <a:rPr lang="en-US" sz="4800" dirty="0"/>
              <a:t>impartiality</a:t>
            </a:r>
          </a:p>
          <a:p>
            <a:r>
              <a:rPr lang="en-US" sz="4800" dirty="0"/>
              <a:t>non</a:t>
            </a:r>
          </a:p>
          <a:p>
            <a:endParaRPr lang="ru-RU" sz="4800" dirty="0"/>
          </a:p>
        </p:txBody>
      </p:sp>
    </p:spTree>
    <p:extLst>
      <p:ext uri="{BB962C8B-B14F-4D97-AF65-F5344CB8AC3E}">
        <p14:creationId xmlns:p14="http://schemas.microsoft.com/office/powerpoint/2010/main" val="1321494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Mended by the security council</a:t>
            </a:r>
            <a:endParaRPr lang="ru-RU" dirty="0"/>
          </a:p>
        </p:txBody>
      </p:sp>
      <p:sp>
        <p:nvSpPr>
          <p:cNvPr id="3" name="Объект 2"/>
          <p:cNvSpPr>
            <a:spLocks noGrp="1"/>
          </p:cNvSpPr>
          <p:nvPr>
            <p:ph idx="1"/>
          </p:nvPr>
        </p:nvSpPr>
        <p:spPr>
          <a:xfrm>
            <a:off x="457200" y="1600200"/>
            <a:ext cx="8229600" cy="4876800"/>
          </a:xfrm>
        </p:spPr>
        <p:txBody>
          <a:bodyPr>
            <a:noAutofit/>
          </a:bodyPr>
          <a:lstStyle/>
          <a:p>
            <a:r>
              <a:rPr lang="en-US" sz="2400" dirty="0"/>
              <a:t>In every region of the world, </a:t>
            </a:r>
            <a:r>
              <a:rPr lang="en-US" sz="2400" dirty="0" err="1"/>
              <a:t>UNFPA</a:t>
            </a:r>
            <a:r>
              <a:rPr lang="en-US" sz="2400" dirty="0"/>
              <a:t> (United Nation Population Fund) is working to promote women’s rights and end discrimination against them. The Fund is increasingly involved in protecting the rights of women affected by conflict, and ensuring that women can have an active role in peacebuilding and reconstruction efforts.</a:t>
            </a:r>
          </a:p>
          <a:p>
            <a:r>
              <a:rPr lang="en-US" sz="2400" dirty="0" err="1"/>
              <a:t>UNFPA</a:t>
            </a:r>
            <a:r>
              <a:rPr lang="en-US" sz="2400" dirty="0"/>
              <a:t> is able to multiply its effectiveness by supporting legislation that protects the rights of women, such as groundbreaking laws in Ecuador and Guatemala granting women the right to reproductive health care. In some cases, the Fund gets results by partnering with men as in Uganda. The Fund also supports services for women who are victimized by various forms of gender-based </a:t>
            </a:r>
            <a:r>
              <a:rPr lang="en-US" sz="2400" dirty="0" smtClean="0"/>
              <a:t>violence</a:t>
            </a:r>
            <a:endParaRPr lang="en-US" sz="2400" dirty="0"/>
          </a:p>
        </p:txBody>
      </p:sp>
    </p:spTree>
    <p:extLst>
      <p:ext uri="{BB962C8B-B14F-4D97-AF65-F5344CB8AC3E}">
        <p14:creationId xmlns:p14="http://schemas.microsoft.com/office/powerpoint/2010/main" val="14515990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Rwandan </a:t>
            </a:r>
            <a:r>
              <a:rPr lang="en-US" b="1" dirty="0" smtClean="0"/>
              <a:t>failure</a:t>
            </a:r>
            <a:endParaRPr lang="ru-RU" dirty="0"/>
          </a:p>
        </p:txBody>
      </p:sp>
      <p:sp>
        <p:nvSpPr>
          <p:cNvPr id="3" name="Объект 2"/>
          <p:cNvSpPr>
            <a:spLocks noGrp="1"/>
          </p:cNvSpPr>
          <p:nvPr>
            <p:ph idx="1"/>
          </p:nvPr>
        </p:nvSpPr>
        <p:spPr/>
        <p:txBody>
          <a:bodyPr>
            <a:normAutofit/>
          </a:bodyPr>
          <a:lstStyle/>
          <a:p>
            <a:r>
              <a:rPr lang="en-US" sz="4400" smtClean="0"/>
              <a:t>The Environment</a:t>
            </a:r>
          </a:p>
          <a:p>
            <a:r>
              <a:rPr lang="en-US" sz="4400" smtClean="0"/>
              <a:t>Economics</a:t>
            </a:r>
          </a:p>
          <a:p>
            <a:r>
              <a:rPr lang="en-US" sz="4400" smtClean="0"/>
              <a:t>One of the most horrific genocides to ever take place </a:t>
            </a:r>
          </a:p>
          <a:p>
            <a:r>
              <a:rPr lang="en-US" sz="4400" smtClean="0"/>
              <a:t>Huge ethnic conflict</a:t>
            </a:r>
          </a:p>
          <a:p>
            <a:endParaRPr lang="ru-RU" sz="4400" dirty="0"/>
          </a:p>
        </p:txBody>
      </p:sp>
    </p:spTree>
    <p:extLst>
      <p:ext uri="{BB962C8B-B14F-4D97-AF65-F5344CB8AC3E}">
        <p14:creationId xmlns:p14="http://schemas.microsoft.com/office/powerpoint/2010/main" val="3996381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a:t>Effort to fix failed </a:t>
            </a:r>
            <a:r>
              <a:rPr lang="en-US" b="1" dirty="0" smtClean="0"/>
              <a:t>states</a:t>
            </a:r>
            <a:endParaRPr lang="ru-RU" dirty="0"/>
          </a:p>
        </p:txBody>
      </p:sp>
      <p:sp>
        <p:nvSpPr>
          <p:cNvPr id="3" name="Объект 2"/>
          <p:cNvSpPr>
            <a:spLocks noGrp="1"/>
          </p:cNvSpPr>
          <p:nvPr>
            <p:ph idx="1"/>
          </p:nvPr>
        </p:nvSpPr>
        <p:spPr/>
        <p:txBody>
          <a:bodyPr/>
          <a:lstStyle/>
          <a:p>
            <a:r>
              <a:rPr lang="en-US" b="1" dirty="0"/>
              <a:t>United Nations Environment </a:t>
            </a:r>
            <a:r>
              <a:rPr lang="en-US" b="1" dirty="0" err="1"/>
              <a:t>Programme</a:t>
            </a:r>
            <a:r>
              <a:rPr lang="en-US" b="1" dirty="0"/>
              <a:t> Mandate:</a:t>
            </a:r>
          </a:p>
          <a:p>
            <a:r>
              <a:rPr lang="en-US" b="1" dirty="0"/>
              <a:t>Charter's Pledge</a:t>
            </a:r>
          </a:p>
          <a:p>
            <a:r>
              <a:rPr lang="en-US" dirty="0"/>
              <a:t>to “promote higher standards of living, full employment, and conditions of economic and social progress and development”</a:t>
            </a:r>
          </a:p>
          <a:p>
            <a:endParaRPr lang="ru-RU" dirty="0"/>
          </a:p>
        </p:txBody>
      </p:sp>
    </p:spTree>
    <p:extLst>
      <p:ext uri="{BB962C8B-B14F-4D97-AF65-F5344CB8AC3E}">
        <p14:creationId xmlns:p14="http://schemas.microsoft.com/office/powerpoint/2010/main" val="3863553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1965</TotalTime>
  <Words>767</Words>
  <Application>Microsoft Office PowerPoint</Application>
  <PresentationFormat>Экран (4:3)</PresentationFormat>
  <Paragraphs>56</Paragraphs>
  <Slides>14</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14</vt:i4>
      </vt:variant>
    </vt:vector>
  </HeadingPairs>
  <TitlesOfParts>
    <vt:vector size="17" baseType="lpstr">
      <vt:lpstr>Arial</vt:lpstr>
      <vt:lpstr>Calibri</vt:lpstr>
      <vt:lpstr>Office Theme</vt:lpstr>
      <vt:lpstr>AL-FARABI KAZAKH NATIONAL UNIVERSITY</vt:lpstr>
      <vt:lpstr>Презентация PowerPoint</vt:lpstr>
      <vt:lpstr>Lecture plan:</vt:lpstr>
      <vt:lpstr>Does the UN really improve/impact global order and organization?</vt:lpstr>
      <vt:lpstr>Peace and Security</vt:lpstr>
      <vt:lpstr>General definition of peacekeeping</vt:lpstr>
      <vt:lpstr>Mended by the security council</vt:lpstr>
      <vt:lpstr>Rwandan failure</vt:lpstr>
      <vt:lpstr>Effort to fix failed states</vt:lpstr>
      <vt:lpstr>Peacekeeping operations</vt:lpstr>
      <vt:lpstr>Health and Medical Advancements</vt:lpstr>
      <vt:lpstr>Health and Medical Advancements</vt:lpstr>
      <vt:lpstr>WHO's WHO</vt:lpstr>
      <vt:lpstr>WHO's WHO</vt:lpstr>
    </vt:vector>
  </TitlesOfParts>
  <Company>The World Bank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ORGANIZATIONS</dc:title>
  <dc:creator>Tatyana G. Leonova</dc:creator>
  <cp:lastModifiedBy>User</cp:lastModifiedBy>
  <cp:revision>131</cp:revision>
  <cp:lastPrinted>2017-02-09T12:06:18Z</cp:lastPrinted>
  <dcterms:created xsi:type="dcterms:W3CDTF">2015-02-07T17:16:22Z</dcterms:created>
  <dcterms:modified xsi:type="dcterms:W3CDTF">2023-09-28T10:01:41Z</dcterms:modified>
</cp:coreProperties>
</file>